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1668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357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5138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5183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6569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9149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3680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8881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1007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5493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0838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52717953-DF88-40EC-940C-DE5AF3E4AB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9F3026E-D17C-48A4-A783-4B3C20FDA3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126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video" Target="../media/media3.mp4"/><Relationship Id="rId7" Type="http://schemas.microsoft.com/office/2007/relationships/media" Target="../media/media2.mov"/><Relationship Id="rId2" Type="http://schemas.openxmlformats.org/officeDocument/2006/relationships/video" Target="../media/media2.mov"/><Relationship Id="rId1" Type="http://schemas.openxmlformats.org/officeDocument/2006/relationships/video" Target="../media/media1.mp4"/><Relationship Id="rId6" Type="http://schemas.openxmlformats.org/officeDocument/2006/relationships/image" Target="../media/image6.png"/><Relationship Id="rId5" Type="http://schemas.microsoft.com/office/2007/relationships/media" Target="../media/media1.mp4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2.xml"/><Relationship Id="rId9" Type="http://schemas.microsoft.com/office/2007/relationships/media" Target="../media/media3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Сплочение классного коллектива посредством проведения игр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/>
              <a:t>« Сплотить – это объединить прочными узами, создать </a:t>
            </a:r>
          </a:p>
          <a:p>
            <a:pPr algn="r"/>
            <a:r>
              <a:rPr lang="ru-RU" dirty="0"/>
              <a:t>                                                    </a:t>
            </a:r>
            <a:r>
              <a:rPr lang="ru-RU" dirty="0" smtClean="0"/>
              <a:t>прочно </a:t>
            </a:r>
            <a:r>
              <a:rPr lang="ru-RU" dirty="0"/>
              <a:t>спаянный коллектив</a:t>
            </a:r>
            <a:r>
              <a:rPr lang="ru-RU" dirty="0" smtClean="0"/>
              <a:t>»</a:t>
            </a:r>
          </a:p>
          <a:p>
            <a:pPr algn="r"/>
            <a:r>
              <a:rPr lang="ru-RU" dirty="0"/>
              <a:t> Дмитрий Николаевич Ушаков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01329" y="5451231"/>
            <a:ext cx="6794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Разработали проект: </a:t>
            </a:r>
            <a:endParaRPr lang="ru-RU" dirty="0" smtClean="0"/>
          </a:p>
          <a:p>
            <a:r>
              <a:rPr lang="ru-RU" dirty="0" smtClean="0"/>
              <a:t>Некрасова Марина Андреевна, учитель коррекционных классов</a:t>
            </a:r>
            <a:endParaRPr lang="ru-RU" dirty="0" smtClean="0"/>
          </a:p>
          <a:p>
            <a:r>
              <a:rPr lang="ru-RU" dirty="0" smtClean="0"/>
              <a:t>Пестерева  </a:t>
            </a:r>
            <a:r>
              <a:rPr lang="ru-RU" dirty="0" err="1" smtClean="0"/>
              <a:t>Милалика</a:t>
            </a:r>
            <a:r>
              <a:rPr lang="ru-RU" dirty="0" smtClean="0"/>
              <a:t> </a:t>
            </a:r>
            <a:r>
              <a:rPr lang="ru-RU" dirty="0" smtClean="0"/>
              <a:t>Андреевна, </a:t>
            </a:r>
            <a:r>
              <a:rPr lang="ru-RU" dirty="0" smtClean="0"/>
              <a:t>учитель начальных классов</a:t>
            </a:r>
            <a:endParaRPr lang="ru-RU" dirty="0" smtClean="0"/>
          </a:p>
          <a:p>
            <a:pPr algn="ctr"/>
            <a:r>
              <a:rPr lang="ru-RU" dirty="0" smtClean="0"/>
              <a:t> </a:t>
            </a:r>
            <a:r>
              <a:rPr lang="ru-RU" dirty="0" smtClean="0"/>
              <a:t>МАОУ «</a:t>
            </a:r>
            <a:r>
              <a:rPr lang="ru-RU" dirty="0" err="1" smtClean="0"/>
              <a:t>Гамовская</a:t>
            </a:r>
            <a:r>
              <a:rPr lang="ru-RU" dirty="0" smtClean="0"/>
              <a:t> средняя школа»</a:t>
            </a:r>
            <a:endParaRPr lang="ru-RU" dirty="0"/>
          </a:p>
        </p:txBody>
      </p:sp>
      <p:pic>
        <p:nvPicPr>
          <p:cNvPr id="1026" name="Picture 2" descr="Коллектив и группа – что это такое и отличия - premudrosty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808" y="4521037"/>
            <a:ext cx="3158149" cy="210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682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44185" y="618392"/>
            <a:ext cx="4198920" cy="517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805" y="3455702"/>
            <a:ext cx="3280706" cy="234135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4779" y="618392"/>
            <a:ext cx="3207263" cy="237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4124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altLang="ru-RU" sz="2800" dirty="0" smtClean="0"/>
              <a:t>Групповая сплоченность;</a:t>
            </a:r>
          </a:p>
          <a:p>
            <a:r>
              <a:rPr lang="ru-RU" altLang="ru-RU" sz="2800" dirty="0" smtClean="0"/>
              <a:t>Психологический комфорт каждого ученика;</a:t>
            </a:r>
          </a:p>
          <a:p>
            <a:r>
              <a:rPr lang="ru-RU" altLang="ru-RU" sz="2800" dirty="0" smtClean="0"/>
              <a:t>Взаимодействие  учащихся;</a:t>
            </a:r>
          </a:p>
          <a:p>
            <a:r>
              <a:rPr lang="ru-RU" altLang="ru-RU" sz="2800" dirty="0" smtClean="0"/>
              <a:t>Социализация учащихся;</a:t>
            </a:r>
          </a:p>
          <a:p>
            <a:r>
              <a:rPr lang="ru-RU" altLang="ru-RU" sz="2800" dirty="0" smtClean="0"/>
              <a:t>Характер общения.</a:t>
            </a:r>
            <a:endParaRPr lang="ru-RU" sz="2800" dirty="0"/>
          </a:p>
        </p:txBody>
      </p:sp>
      <p:pic>
        <p:nvPicPr>
          <p:cNvPr id="2054" name="Picture 6" descr="3d man on puzzle joining team work stock photo © ribah (#2535616) |  Stockfres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1476" y="3384496"/>
            <a:ext cx="4153920" cy="3156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904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Повышение уровня развития коммуникативных навыков у </a:t>
            </a:r>
            <a:r>
              <a:rPr lang="ru-RU" sz="2800" dirty="0" smtClean="0"/>
              <a:t>учащихся 5 классов </a:t>
            </a:r>
            <a:r>
              <a:rPr lang="ru-RU" sz="2800" dirty="0" smtClean="0"/>
              <a:t>через проведение игр на </a:t>
            </a:r>
            <a:r>
              <a:rPr lang="ru-RU" sz="2800" dirty="0" err="1" smtClean="0"/>
              <a:t>командообразование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3074" name="Picture 2" descr="Weiße Menschen Bauen Ein Unternehmen Mit Puzzle. Konzept Der Parthership  Und Teamarbeit. 3d-rendering Lizenzfreie Fotos, Bilder Und Stock  Fotografie. Image 63888829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929" y="3608917"/>
            <a:ext cx="4337294" cy="289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8726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057400"/>
            <a:ext cx="10097086" cy="4038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1.Формировать </a:t>
            </a:r>
            <a:r>
              <a:rPr lang="ru-RU" sz="2800" dirty="0" smtClean="0"/>
              <a:t>дружный, сплочённый, творческий </a:t>
            </a:r>
            <a:r>
              <a:rPr lang="ru-RU" sz="2800" dirty="0" smtClean="0"/>
              <a:t>классный коллектив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2. </a:t>
            </a:r>
            <a:r>
              <a:rPr lang="ru-RU" sz="2800" dirty="0" smtClean="0"/>
              <a:t>Включить игры </a:t>
            </a:r>
            <a:r>
              <a:rPr lang="ru-RU" sz="2800" dirty="0" smtClean="0"/>
              <a:t>на сплочение в классные часы</a:t>
            </a:r>
            <a:r>
              <a:rPr lang="ru-RU" sz="2800" dirty="0" smtClean="0"/>
              <a:t>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3</a:t>
            </a:r>
            <a:r>
              <a:rPr lang="ru-RU" sz="2800" dirty="0" smtClean="0"/>
              <a:t>.</a:t>
            </a:r>
            <a:r>
              <a:rPr lang="ru-RU" sz="2800" dirty="0"/>
              <a:t>    Формировать у детей культуру общения, навык работы в </a:t>
            </a:r>
            <a:r>
              <a:rPr lang="ru-RU" sz="2800" dirty="0" smtClean="0"/>
              <a:t>команде</a:t>
            </a:r>
            <a:r>
              <a:rPr lang="ru-RU" sz="2800" dirty="0"/>
              <a:t>.</a:t>
            </a:r>
            <a:br>
              <a:rPr lang="ru-RU" sz="2800" dirty="0"/>
            </a:br>
            <a:r>
              <a:rPr lang="ru-RU" sz="2800" dirty="0" smtClean="0"/>
              <a:t>4</a:t>
            </a:r>
            <a:r>
              <a:rPr lang="ru-RU" sz="2800" dirty="0" smtClean="0"/>
              <a:t>.</a:t>
            </a:r>
            <a:r>
              <a:rPr lang="ru-RU" sz="2800" dirty="0"/>
              <a:t>   </a:t>
            </a:r>
            <a:r>
              <a:rPr lang="ru-RU" sz="2800" dirty="0" smtClean="0"/>
              <a:t>Реализовать</a:t>
            </a:r>
            <a:r>
              <a:rPr lang="ru-RU" sz="2800" dirty="0" smtClean="0"/>
              <a:t> интерактивные формы воспитательной </a:t>
            </a:r>
            <a:r>
              <a:rPr lang="ru-RU" sz="2800" dirty="0"/>
              <a:t>деятельности, которые помогли бы раскрыться </a:t>
            </a:r>
            <a:r>
              <a:rPr lang="ru-RU" sz="2800" dirty="0" smtClean="0"/>
              <a:t>индивидуальности каждого ученика</a:t>
            </a:r>
            <a:r>
              <a:rPr lang="ru-RU" sz="2800" dirty="0" smtClean="0"/>
              <a:t> </a:t>
            </a:r>
            <a:r>
              <a:rPr lang="ru-RU" sz="2800" dirty="0"/>
              <a:t>в классе.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5016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76924592"/>
              </p:ext>
            </p:extLst>
          </p:nvPr>
        </p:nvGraphicFramePr>
        <p:xfrm>
          <a:off x="756136" y="365124"/>
          <a:ext cx="10752994" cy="6129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6497">
                  <a:extLst>
                    <a:ext uri="{9D8B030D-6E8A-4147-A177-3AD203B41FA5}">
                      <a16:colId xmlns:a16="http://schemas.microsoft.com/office/drawing/2014/main" xmlns="" val="156860941"/>
                    </a:ext>
                  </a:extLst>
                </a:gridCol>
                <a:gridCol w="5376497">
                  <a:extLst>
                    <a:ext uri="{9D8B030D-6E8A-4147-A177-3AD203B41FA5}">
                      <a16:colId xmlns:a16="http://schemas.microsoft.com/office/drawing/2014/main" xmlns="" val="2763694277"/>
                    </a:ext>
                  </a:extLst>
                </a:gridCol>
              </a:tblGrid>
              <a:tr h="70454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Участники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Функции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82472179"/>
                  </a:ext>
                </a:extLst>
              </a:tr>
              <a:tr h="17372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Творческая</a:t>
                      </a:r>
                      <a:r>
                        <a:rPr lang="ru-RU" sz="2800" baseline="0" dirty="0" smtClean="0"/>
                        <a:t> группа (п</a:t>
                      </a:r>
                      <a:r>
                        <a:rPr lang="ru-RU" sz="2800" dirty="0" smtClean="0"/>
                        <a:t>едагоги)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Разработка проекта</a:t>
                      </a:r>
                    </a:p>
                    <a:p>
                      <a:r>
                        <a:rPr lang="ru-RU" sz="2800" dirty="0" smtClean="0"/>
                        <a:t>Реализация проекта</a:t>
                      </a:r>
                    </a:p>
                    <a:p>
                      <a:r>
                        <a:rPr lang="ru-RU" sz="2800" dirty="0" smtClean="0"/>
                        <a:t>Отслеживание результативности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0265261"/>
                  </a:ext>
                </a:extLst>
              </a:tr>
              <a:tr h="12160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Учащиеся 5-ых</a:t>
                      </a:r>
                      <a:r>
                        <a:rPr lang="ru-RU" sz="2800" baseline="0" dirty="0" smtClean="0"/>
                        <a:t> классов</a:t>
                      </a:r>
                      <a:endParaRPr lang="ru-RU" sz="2800" dirty="0" smtClean="0"/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Являются активными участниками проекта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65064137"/>
                  </a:ext>
                </a:extLst>
              </a:tr>
              <a:tr h="121606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Администрация</a:t>
                      </a:r>
                      <a:r>
                        <a:rPr lang="ru-RU" sz="2800" baseline="0" dirty="0" smtClean="0"/>
                        <a:t> школы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Обеспечивают нормативно-правовые</a:t>
                      </a:r>
                      <a:r>
                        <a:rPr lang="ru-RU" sz="2800" baseline="0" dirty="0" smtClean="0"/>
                        <a:t> условия для реализации проекта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07657662"/>
                  </a:ext>
                </a:extLst>
              </a:tr>
              <a:tr h="70454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Классные руководители 5-ых классов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Взаимодействуют</a:t>
                      </a:r>
                      <a:r>
                        <a:rPr lang="ru-RU" sz="2800" baseline="0" dirty="0" smtClean="0"/>
                        <a:t> с организациями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3585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72009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54984978"/>
              </p:ext>
            </p:extLst>
          </p:nvPr>
        </p:nvGraphicFramePr>
        <p:xfrm>
          <a:off x="738555" y="527538"/>
          <a:ext cx="10814538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4846">
                  <a:extLst>
                    <a:ext uri="{9D8B030D-6E8A-4147-A177-3AD203B41FA5}">
                      <a16:colId xmlns:a16="http://schemas.microsoft.com/office/drawing/2014/main" xmlns="" val="3853316119"/>
                    </a:ext>
                  </a:extLst>
                </a:gridCol>
                <a:gridCol w="3604846">
                  <a:extLst>
                    <a:ext uri="{9D8B030D-6E8A-4147-A177-3AD203B41FA5}">
                      <a16:colId xmlns:a16="http://schemas.microsoft.com/office/drawing/2014/main" xmlns="" val="3894354714"/>
                    </a:ext>
                  </a:extLst>
                </a:gridCol>
                <a:gridCol w="3604846">
                  <a:extLst>
                    <a:ext uri="{9D8B030D-6E8A-4147-A177-3AD203B41FA5}">
                      <a16:colId xmlns:a16="http://schemas.microsoft.com/office/drawing/2014/main" xmlns="" val="3691205858"/>
                    </a:ext>
                  </a:extLst>
                </a:gridCol>
              </a:tblGrid>
              <a:tr h="99070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Участники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Риски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Пути преодоления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7033087"/>
                  </a:ext>
                </a:extLst>
              </a:tr>
              <a:tr h="170997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Организаторы проекта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Трудности во взаимодействии с участниками</a:t>
                      </a:r>
                      <a:r>
                        <a:rPr lang="ru-RU" sz="2800" baseline="0" dirty="0" smtClean="0"/>
                        <a:t> проекта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Консультация участников проекта, мотивация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85474404"/>
                  </a:ext>
                </a:extLst>
              </a:tr>
              <a:tr h="244282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Обучающиеся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800" dirty="0" smtClean="0"/>
                        <a:t>Конфликтные</a:t>
                      </a:r>
                      <a:r>
                        <a:rPr lang="ru-RU" sz="2800" baseline="0" dirty="0" smtClean="0"/>
                        <a:t> ситуации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800" baseline="0" dirty="0" smtClean="0"/>
                        <a:t>Отсутствие позитивной мотивации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Разнообразные</a:t>
                      </a:r>
                      <a:r>
                        <a:rPr lang="ru-RU" sz="2800" baseline="0" dirty="0" smtClean="0"/>
                        <a:t> формы проведения классного часа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6283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756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Критерии эффективности проекта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1484" y="1834417"/>
            <a:ext cx="10515600" cy="1620960"/>
          </a:xfrm>
        </p:spPr>
        <p:txBody>
          <a:bodyPr/>
          <a:lstStyle/>
          <a:p>
            <a:r>
              <a:rPr lang="ru-RU" sz="2800" dirty="0" smtClean="0"/>
              <a:t>100% участие обучающихся </a:t>
            </a:r>
          </a:p>
          <a:p>
            <a:r>
              <a:rPr lang="ru-RU" sz="2800" dirty="0" smtClean="0"/>
              <a:t>Максимальная вовлеченность детей</a:t>
            </a:r>
          </a:p>
          <a:p>
            <a:r>
              <a:rPr lang="ru-RU" sz="2800" dirty="0" smtClean="0"/>
              <a:t>Снижение уровня конфликтных ситуаций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8200" y="304091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Дальнейшее развитие проекта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1483" y="4366481"/>
            <a:ext cx="10196147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182880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</a:pPr>
            <a:r>
              <a:rPr lang="ru-RU" sz="2800" dirty="0">
                <a:solidFill>
                  <a:schemeClr val="accent1"/>
                </a:solidFill>
              </a:rPr>
              <a:t>Особенностью проекта является его эффективность, актуальность, продуктивность, универсальность. На основе проекта предполагается распространение опыта в образовательном пространстве школы </a:t>
            </a:r>
          </a:p>
        </p:txBody>
      </p:sp>
      <p:pic>
        <p:nvPicPr>
          <p:cNvPr id="4098" name="Picture 2" descr="Команду формирует тимбилдинг, а не банкеты и развлече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69315" y="1834417"/>
            <a:ext cx="2297968" cy="229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7711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Ожидаемые результаты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Повышение уровня </a:t>
            </a:r>
            <a:r>
              <a:rPr lang="ru-RU" sz="2800" dirty="0" err="1" smtClean="0"/>
              <a:t>сформированности</a:t>
            </a:r>
            <a:r>
              <a:rPr lang="ru-RU" sz="2800" dirty="0" smtClean="0"/>
              <a:t> коммуникативных навыков; </a:t>
            </a:r>
          </a:p>
          <a:p>
            <a:r>
              <a:rPr lang="ru-RU" sz="2800" dirty="0" smtClean="0"/>
              <a:t>Раскрытие личностных качеств обучающихся;</a:t>
            </a:r>
          </a:p>
          <a:p>
            <a:r>
              <a:rPr lang="ru-RU" sz="2800" dirty="0" err="1" smtClean="0"/>
              <a:t>Сформированность</a:t>
            </a:r>
            <a:r>
              <a:rPr lang="ru-RU" sz="2800" dirty="0" smtClean="0"/>
              <a:t> некоторых навыков у детей о культуре общения и о работе в команде.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Найди себя!» под таким названием прошел тренинг на сплочение коллектива для  активной молодежи . Филиал ВВГУ в г.Артём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083" y="4009292"/>
            <a:ext cx="3687379" cy="24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4920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d7e2c49bb034f2392df731df989344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8407" y="417438"/>
            <a:ext cx="2453164" cy="4361179"/>
          </a:xfrm>
        </p:spPr>
      </p:pic>
      <p:pic>
        <p:nvPicPr>
          <p:cNvPr id="6" name="IMG_095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095127" y="3046338"/>
            <a:ext cx="5736492" cy="3226777"/>
          </a:xfrm>
          <a:prstGeom prst="rect">
            <a:avLst/>
          </a:prstGeom>
        </p:spPr>
      </p:pic>
      <p:pic>
        <p:nvPicPr>
          <p:cNvPr id="7" name="a562392db0cf4652859a7c6bd30b9f99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086722" y="417438"/>
            <a:ext cx="2604842" cy="46308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16923" y="580292"/>
            <a:ext cx="49500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Видеофрагменты с классных часов с использованием различных игр на сплочение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46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64</TotalTime>
  <Words>223</Words>
  <Application>Microsoft Office PowerPoint</Application>
  <PresentationFormat>Произвольный</PresentationFormat>
  <Paragraphs>52</Paragraphs>
  <Slides>10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Базис</vt:lpstr>
      <vt:lpstr>Сплочение классного коллектива посредством проведения игр</vt:lpstr>
      <vt:lpstr>Проблема</vt:lpstr>
      <vt:lpstr>Цель</vt:lpstr>
      <vt:lpstr>Задачи</vt:lpstr>
      <vt:lpstr>Слайд 5</vt:lpstr>
      <vt:lpstr>Слайд 6</vt:lpstr>
      <vt:lpstr>Критерии эффективности проекта</vt:lpstr>
      <vt:lpstr>Ожидаемые результаты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Сплочение классного коллектива посредством проведения игр</dc:title>
  <dc:creator>boy00</dc:creator>
  <cp:lastModifiedBy>Инга</cp:lastModifiedBy>
  <cp:revision>8</cp:revision>
  <dcterms:created xsi:type="dcterms:W3CDTF">2022-10-14T11:17:11Z</dcterms:created>
  <dcterms:modified xsi:type="dcterms:W3CDTF">2022-10-15T17:03:25Z</dcterms:modified>
</cp:coreProperties>
</file>